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70" r:id="rId9"/>
    <p:sldId id="267" r:id="rId10"/>
    <p:sldId id="261" r:id="rId11"/>
    <p:sldId id="271" r:id="rId12"/>
    <p:sldId id="273" r:id="rId13"/>
    <p:sldId id="274" r:id="rId14"/>
    <p:sldId id="290" r:id="rId15"/>
    <p:sldId id="291" r:id="rId16"/>
    <p:sldId id="292" r:id="rId17"/>
    <p:sldId id="275" r:id="rId18"/>
    <p:sldId id="279" r:id="rId19"/>
    <p:sldId id="277" r:id="rId20"/>
    <p:sldId id="283" r:id="rId21"/>
    <p:sldId id="287" r:id="rId22"/>
    <p:sldId id="285" r:id="rId23"/>
    <p:sldId id="256" r:id="rId24"/>
    <p:sldId id="281" r:id="rId25"/>
    <p:sldId id="280" r:id="rId26"/>
    <p:sldId id="286" r:id="rId27"/>
    <p:sldId id="294" r:id="rId28"/>
    <p:sldId id="295" r:id="rId29"/>
    <p:sldId id="29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>
      <p:cViewPr varScale="1">
        <p:scale>
          <a:sx n="65" d="100"/>
          <a:sy n="6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22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80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32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16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6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32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4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0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A2DF-DDCC-49EA-9A73-0D1C1F649406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B425-399C-4566-AC1B-59A5CC19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2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0"/>
            <a:ext cx="92711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64288" y="260648"/>
            <a:ext cx="18002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7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4796" r="5703" b="7001"/>
          <a:stretch/>
        </p:blipFill>
        <p:spPr>
          <a:xfrm>
            <a:off x="1118082" y="0"/>
            <a:ext cx="7054406" cy="6838350"/>
          </a:xfrm>
          <a:prstGeom prst="rect">
            <a:avLst/>
          </a:prstGeom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424086" y="2672421"/>
            <a:ext cx="2952328" cy="1200329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Assembleia </a:t>
            </a:r>
            <a:r>
              <a:rPr lang="pt-BR" sz="3600" b="1" dirty="0" err="1"/>
              <a:t>Curiata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2672421"/>
            <a:ext cx="2664297" cy="1200329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Assembleia </a:t>
            </a:r>
            <a:r>
              <a:rPr lang="pt-BR" sz="3600" b="1" dirty="0" err="1"/>
              <a:t>Centuriata</a:t>
            </a:r>
            <a:endParaRPr lang="pt-BR" sz="3600" b="1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343129" y="4005064"/>
            <a:ext cx="0" cy="78038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912260" y="4005064"/>
            <a:ext cx="0" cy="792089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14989" y="604067"/>
            <a:ext cx="25301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Senadores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51618" y="665622"/>
            <a:ext cx="23042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Sacerdotes</a:t>
            </a:r>
          </a:p>
        </p:txBody>
      </p:sp>
      <p:cxnSp>
        <p:nvCxnSpPr>
          <p:cNvPr id="12" name="Conector angulado 11"/>
          <p:cNvCxnSpPr>
            <a:stCxn id="3" idx="3"/>
            <a:endCxn id="10" idx="0"/>
          </p:cNvCxnSpPr>
          <p:nvPr/>
        </p:nvCxnSpPr>
        <p:spPr>
          <a:xfrm flipH="1" flipV="1">
            <a:off x="2303747" y="665622"/>
            <a:ext cx="6072667" cy="2606964"/>
          </a:xfrm>
          <a:prstGeom prst="bentConnector4">
            <a:avLst>
              <a:gd name="adj1" fmla="val -3764"/>
              <a:gd name="adj2" fmla="val 118335"/>
            </a:avLst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151618" y="6237312"/>
            <a:ext cx="6793552" cy="601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angulado 19"/>
          <p:cNvCxnSpPr>
            <a:stCxn id="4" idx="1"/>
          </p:cNvCxnSpPr>
          <p:nvPr/>
        </p:nvCxnSpPr>
        <p:spPr>
          <a:xfrm rot="10800000" flipH="1" flipV="1">
            <a:off x="971600" y="3272585"/>
            <a:ext cx="180018" cy="3265245"/>
          </a:xfrm>
          <a:prstGeom prst="bentConnector4">
            <a:avLst>
              <a:gd name="adj1" fmla="val -334784"/>
              <a:gd name="adj2" fmla="val 99923"/>
            </a:avLst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8028384" y="4005064"/>
            <a:ext cx="504056" cy="283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8028384" y="4005064"/>
            <a:ext cx="504056" cy="283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8028384" y="604067"/>
            <a:ext cx="252028" cy="196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49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5453" r="6066" b="9517"/>
          <a:stretch/>
        </p:blipFill>
        <p:spPr>
          <a:xfrm>
            <a:off x="-4080" y="-44046"/>
            <a:ext cx="9148080" cy="69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0"/>
            <a:ext cx="92711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64288" y="260648"/>
            <a:ext cx="18002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179512" y="2564904"/>
            <a:ext cx="3816424" cy="2304256"/>
          </a:xfrm>
          <a:prstGeom prst="ellipse">
            <a:avLst/>
          </a:prstGeom>
          <a:noFill/>
          <a:ln w="196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52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0"/>
            <a:ext cx="92711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64288" y="260648"/>
            <a:ext cx="18002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915816" y="2400463"/>
            <a:ext cx="3600400" cy="2304256"/>
          </a:xfrm>
          <a:prstGeom prst="ellipse">
            <a:avLst/>
          </a:prstGeom>
          <a:noFill/>
          <a:ln w="196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8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5455" r="4696" b="4849"/>
          <a:stretch/>
        </p:blipFill>
        <p:spPr>
          <a:xfrm>
            <a:off x="142582" y="0"/>
            <a:ext cx="8850525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67744" y="620688"/>
            <a:ext cx="1872208" cy="93610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580112" y="188640"/>
            <a:ext cx="1872208" cy="504056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120899" y="1708804"/>
            <a:ext cx="1872208" cy="93610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95536" y="2644908"/>
            <a:ext cx="1872208" cy="93610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4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778" b="11515"/>
          <a:stretch/>
        </p:blipFill>
        <p:spPr>
          <a:xfrm>
            <a:off x="5292" y="836712"/>
            <a:ext cx="9158800" cy="51125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486916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* Tribunos da Plebe 494 a.C.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1720" y="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Quatro Assembleias </a:t>
            </a:r>
          </a:p>
        </p:txBody>
      </p:sp>
    </p:spTree>
    <p:extLst>
      <p:ext uri="{BB962C8B-B14F-4D97-AF65-F5344CB8AC3E}">
        <p14:creationId xmlns:p14="http://schemas.microsoft.com/office/powerpoint/2010/main" val="270490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(UENB)Entre as atribuições políticas do Senado romano:</a:t>
            </a:r>
          </a:p>
          <a:p>
            <a:endParaRPr lang="pt-BR" sz="3200" b="1" dirty="0"/>
          </a:p>
          <a:p>
            <a:r>
              <a:rPr lang="pt-BR" sz="3200" b="1" dirty="0"/>
              <a:t>a) destaca-se a eleição dos cônsules no período republicano.</a:t>
            </a:r>
          </a:p>
          <a:p>
            <a:r>
              <a:rPr lang="pt-BR" sz="3200" b="1" dirty="0"/>
              <a:t>b) distinguem-se a escolha e a orientação política dos tribunais da plebe.</a:t>
            </a:r>
          </a:p>
          <a:p>
            <a:r>
              <a:rPr lang="pt-BR" sz="3200" b="1" dirty="0"/>
              <a:t>c) evidencia-se o exercício do poder executivo.</a:t>
            </a:r>
          </a:p>
          <a:p>
            <a:r>
              <a:rPr lang="pt-BR" sz="3200" b="1" dirty="0"/>
              <a:t>d) destacam-se a preparação das leis e a decisão sobre a política interna e a externa.</a:t>
            </a:r>
          </a:p>
          <a:p>
            <a:r>
              <a:rPr lang="pt-BR" sz="3200" b="1" dirty="0"/>
              <a:t>e) distingue-se a aplicação da justiça sobre os patrícios e os plebeus.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4149080"/>
            <a:ext cx="8352928" cy="1008112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3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48414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7772" y="53056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Cada um exercia o poder por pelo menos duas pessoas, durante aproximadamente um ano. Eleitos apenas pelos Patrícios</a:t>
            </a:r>
          </a:p>
        </p:txBody>
      </p:sp>
    </p:spTree>
    <p:extLst>
      <p:ext uri="{BB962C8B-B14F-4D97-AF65-F5344CB8AC3E}">
        <p14:creationId xmlns:p14="http://schemas.microsoft.com/office/powerpoint/2010/main" val="383854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0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65704" cy="68140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61148" y="980728"/>
            <a:ext cx="274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1453</a:t>
            </a:r>
          </a:p>
        </p:txBody>
      </p:sp>
    </p:spTree>
    <p:extLst>
      <p:ext uri="{BB962C8B-B14F-4D97-AF65-F5344CB8AC3E}">
        <p14:creationId xmlns:p14="http://schemas.microsoft.com/office/powerpoint/2010/main" val="287599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9144000" cy="68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3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6" y="-4192"/>
            <a:ext cx="7056784" cy="52925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6214" y="5122939"/>
            <a:ext cx="9144000" cy="769441"/>
          </a:xfrm>
          <a:prstGeom prst="rect">
            <a:avLst/>
          </a:prstGeom>
          <a:noFill/>
          <a:ln w="984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INTRODUÇÃO ROMA ANTIGA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40790" y="-2434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Roma</a:t>
            </a:r>
          </a:p>
        </p:txBody>
      </p:sp>
    </p:spTree>
    <p:extLst>
      <p:ext uri="{BB962C8B-B14F-4D97-AF65-F5344CB8AC3E}">
        <p14:creationId xmlns:p14="http://schemas.microsoft.com/office/powerpoint/2010/main" val="142874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20333"/>
            <a:ext cx="478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Matura MT Script Capitals" panose="03020802060602070202" pitchFamily="66" charset="0"/>
              </a:rPr>
              <a:t>Spartacus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16016" y="116632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Nascimento: 109 a.C.  - Trácia</a:t>
            </a:r>
          </a:p>
          <a:p>
            <a:r>
              <a:rPr lang="pt-BR" sz="2000" b="1" dirty="0"/>
              <a:t>Morte: 71 a.C. (38 anos) </a:t>
            </a:r>
            <a:r>
              <a:rPr lang="pt-BR" sz="2000" b="1" dirty="0" err="1"/>
              <a:t>Basilicata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1286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288517"/>
            <a:ext cx="9076750" cy="4448920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1331640" y="276224"/>
            <a:ext cx="1440160" cy="13525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" y="3140968"/>
            <a:ext cx="1006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7895"/>
            <a:ext cx="1006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23204"/>
            <a:ext cx="1006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0806"/>
            <a:ext cx="1006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5940152" y="470636"/>
            <a:ext cx="1873845" cy="1656184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0875" y="5373216"/>
            <a:ext cx="879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27 a.C. Primeiro imperador de Roma</a:t>
            </a:r>
          </a:p>
        </p:txBody>
      </p:sp>
    </p:spTree>
    <p:extLst>
      <p:ext uri="{BB962C8B-B14F-4D97-AF65-F5344CB8AC3E}">
        <p14:creationId xmlns:p14="http://schemas.microsoft.com/office/powerpoint/2010/main" val="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B393849-A507-42A2-85B9-907769DA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1221885-0FBF-4909-8390-EEAB8818F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8964488" cy="67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6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F94B4459-BBE7-4EB2-8D77-3A47CB47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>
          <a:xfrm>
            <a:off x="0" y="0"/>
            <a:ext cx="9144000" cy="68457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15189"/>
          <a:stretch/>
        </p:blipFill>
        <p:spPr>
          <a:xfrm>
            <a:off x="3707905" y="4221088"/>
            <a:ext cx="2088232" cy="26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6263" r="5152" b="12928"/>
          <a:stretch/>
        </p:blipFill>
        <p:spPr>
          <a:xfrm>
            <a:off x="-32321" y="0"/>
            <a:ext cx="9114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0"/>
            <a:ext cx="92711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92280" y="260648"/>
            <a:ext cx="18002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39552" y="2276872"/>
            <a:ext cx="3600400" cy="2304256"/>
          </a:xfrm>
          <a:prstGeom prst="ellipse">
            <a:avLst/>
          </a:prstGeom>
          <a:noFill/>
          <a:ln w="196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2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" y="384597"/>
            <a:ext cx="8858427" cy="53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0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4444" r="11515" b="17576"/>
          <a:stretch/>
        </p:blipFill>
        <p:spPr>
          <a:xfrm>
            <a:off x="-20101" y="332656"/>
            <a:ext cx="9027479" cy="63012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5576" y="3356993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5576" y="3295933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/>
              <a:t>Clientes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4653136"/>
            <a:ext cx="1584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Plebeus</a:t>
            </a:r>
          </a:p>
        </p:txBody>
      </p:sp>
    </p:spTree>
    <p:extLst>
      <p:ext uri="{BB962C8B-B14F-4D97-AF65-F5344CB8AC3E}">
        <p14:creationId xmlns:p14="http://schemas.microsoft.com/office/powerpoint/2010/main" val="268471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" y="188640"/>
            <a:ext cx="916383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11276" r="21627" b="14748"/>
          <a:stretch/>
        </p:blipFill>
        <p:spPr>
          <a:xfrm>
            <a:off x="323528" y="620688"/>
            <a:ext cx="8292261" cy="51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0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152</Words>
  <Application>Microsoft Office PowerPoint</Application>
  <PresentationFormat>Apresentação na tela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Matura MT Script Capitals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EA - Paulo Leme Santos Félix</cp:lastModifiedBy>
  <cp:revision>42</cp:revision>
  <dcterms:created xsi:type="dcterms:W3CDTF">2015-05-10T15:26:28Z</dcterms:created>
  <dcterms:modified xsi:type="dcterms:W3CDTF">2024-12-11T13:48:19Z</dcterms:modified>
</cp:coreProperties>
</file>