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6" r:id="rId4"/>
    <p:sldId id="257" r:id="rId5"/>
    <p:sldId id="258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2CDD4-FFD5-4A15-AB17-275E30845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995D23-C7E9-4E71-B476-C8ECB39BA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E0E38E-50B5-4981-8239-0A63A4D0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79790A-CCFE-4FF3-9E7A-FC153081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4A0FE3-F536-4B3A-A310-BA737459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87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F49B-7300-4AAF-865B-A8F04D03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D6070E-473D-45B7-8D24-0069FEB51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624AF8-459E-4237-8E51-F7556992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79EB61-04F5-4813-87FC-F41C6F95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10675E-6A53-4227-BA50-984750A5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772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8378F4-DC4C-4E6F-926D-E99508321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E98653-A21C-4510-AA97-3208AC2BD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158DC4-5BEA-4E1A-BE19-D991BF047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501BA2-5887-4D86-8658-5E15A7A8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B2FFCD-A86B-48A2-AF04-B552B683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86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08B70-5F77-4BB8-BDA0-5A29141E4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C7ED18-72C5-4FD4-890B-6E6E0AA9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49BC88-9D4D-46D9-85F5-47CDF990A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86D2E5-6B35-4425-87A7-5F2AFA0F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58120D-A0F1-4294-9A9B-B14671CD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4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28572-CB86-46BA-A792-84BF4248D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E48381-D6AE-4CD3-9FD9-0D8DDF5C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6714BB-F5D4-411C-9254-A52555B9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99D9EB-0187-42B1-BD1B-D7779D58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309D00-6DB5-4D2B-B3B6-A29BDF660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98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876BD-D654-48EA-8BA3-687480DAD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773785-78A7-48A6-BEA1-7DE25E578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650B6A4-59B1-455E-8B67-9009DA3A8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DFB87A-3C43-4E56-AAB0-1D45079D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FCE6EC6-3727-45BD-88C1-FA598C6E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87CB67-781F-4963-86E8-81835C20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54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11A3E-2F91-4BDB-80DD-5378F3D0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10C798-B2E2-4269-9FBD-D12BA4370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116B1D-6B83-4033-83C6-D69492382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66B7CBD-5534-4D9E-A72C-549FF1481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21CF183-BF47-4070-80C5-0AAE7D8C8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A59195B-2263-4B11-B172-944B0CDD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180D39C-1B23-4089-B49E-035892A76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A47A5E6-CA2D-46A9-8D8A-2CE43D94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05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A300A-30DA-4FCF-BDBE-FD9C0EB3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65603C2-25F6-40F3-BAEF-35CC5A63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8F2C44C-78AD-4C0A-8507-0EC5D81A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53C519-CCB2-484D-A327-40C48958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90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E47A52-C504-4E28-A88D-A6338E37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57190CE-08F9-4203-A45B-5D12B2C2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EECF486-B297-4520-A625-EEACD18A3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46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AC540-B8CA-4CB2-9DCF-F5C53949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D4AA67-2D8F-4BD2-BB78-5FA0B3B86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A52284-3A23-406E-ABC2-923AB979D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281D16-1E09-4AFB-A993-2BA8A069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D15D6E-E043-4CC6-A9C1-08E2F53DE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F8DE2C-61B7-4F30-AF72-87C6470C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4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EDA0A-FF65-4FDE-8D13-2AD43B598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6D1E455-C153-4DE7-B823-0CE4A315E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0774C7E-321A-44D4-82F6-104E38245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D7C21B-A022-43FF-8D56-D23A248F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F9AB69-95F3-4A14-8F72-03F9346F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E53C1F-8DF0-485E-AA95-A6CC4DE92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65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562A28B-5FCC-4254-A602-88E8F649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C97094-59D8-4C04-ADCE-55D29817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3B901F-E25F-489E-9E79-2BDA7B00E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930F-0018-458B-9096-0E664CC75848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192022-736C-4B7B-8B9B-4DB96485C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94467D-2C81-4B2F-A497-74DDEB64A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CF8F7-2828-4814-88FA-E629FB751C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70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inha do tempo&#10;&#10;Descrição gerada automaticamente">
            <a:extLst>
              <a:ext uri="{FF2B5EF4-FFF2-40B4-BE49-F238E27FC236}">
                <a16:creationId xmlns:a16="http://schemas.microsoft.com/office/drawing/2014/main" id="{E6474CED-E0D9-4CDD-A34C-CDC20F8FE7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9" t="4315" r="3572" b="11168"/>
          <a:stretch/>
        </p:blipFill>
        <p:spPr>
          <a:xfrm>
            <a:off x="99599" y="219075"/>
            <a:ext cx="11989082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2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Linha do tempo&#10;&#10;Descrição gerada automaticamente">
            <a:extLst>
              <a:ext uri="{FF2B5EF4-FFF2-40B4-BE49-F238E27FC236}">
                <a16:creationId xmlns:a16="http://schemas.microsoft.com/office/drawing/2014/main" id="{B17EC045-2117-48A0-825B-CBC9453DC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68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2F5E335-1BFE-4777-96D2-6E5FF0E97432}"/>
              </a:ext>
            </a:extLst>
          </p:cNvPr>
          <p:cNvSpPr txBox="1"/>
          <p:nvPr/>
        </p:nvSpPr>
        <p:spPr>
          <a:xfrm>
            <a:off x="62144" y="177553"/>
            <a:ext cx="1212985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“Perguntaram a antropóloga americana Margaret </a:t>
            </a:r>
            <a:r>
              <a:rPr lang="pt-BR" sz="3200" b="1" dirty="0" err="1"/>
              <a:t>Mead</a:t>
            </a:r>
            <a:r>
              <a:rPr lang="pt-BR" sz="3200" b="1" dirty="0"/>
              <a:t> o que ela considerava como primeiro sinal de civilização numa cultura. Ela disse que era um fêmur que havia quebrado e logo foi curado. No reino animal ninguém sobrevive com este osso quebrado. Um fêmur curado é a evidência que alguém foi cuidado”.</a:t>
            </a:r>
          </a:p>
          <a:p>
            <a:endParaRPr lang="pt-BR" sz="3200" b="1" dirty="0"/>
          </a:p>
          <a:p>
            <a:r>
              <a:rPr lang="pt-BR" sz="3200" b="1" dirty="0"/>
              <a:t>Segundo a ideia de Margaret </a:t>
            </a:r>
            <a:r>
              <a:rPr lang="pt-BR" sz="3200" b="1" dirty="0" err="1"/>
              <a:t>Mead</a:t>
            </a:r>
            <a:r>
              <a:rPr lang="pt-BR" sz="3200" b="1" dirty="0"/>
              <a:t>, além do fêmur curado, poderíamos citar como sinal de civilização:</a:t>
            </a:r>
          </a:p>
          <a:p>
            <a:endParaRPr lang="pt-BR" sz="3200" b="1" dirty="0"/>
          </a:p>
          <a:p>
            <a:r>
              <a:rPr lang="pt-BR" sz="3200" b="1" dirty="0"/>
              <a:t>a) o sedentarismo</a:t>
            </a:r>
          </a:p>
          <a:p>
            <a:r>
              <a:rPr lang="pt-BR" sz="3200" b="1" dirty="0"/>
              <a:t>b) o enterro dos mortos</a:t>
            </a:r>
          </a:p>
          <a:p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a domesticação de animais</a:t>
            </a:r>
          </a:p>
          <a:p>
            <a:r>
              <a:rPr lang="pt-BR" sz="3200" b="1" dirty="0"/>
              <a:t>d) a criação da roda</a:t>
            </a:r>
          </a:p>
        </p:txBody>
      </p:sp>
    </p:spTree>
    <p:extLst>
      <p:ext uri="{BB962C8B-B14F-4D97-AF65-F5344CB8AC3E}">
        <p14:creationId xmlns:p14="http://schemas.microsoft.com/office/powerpoint/2010/main" val="94139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AA56549-50FD-40D5-90C1-E399E1C7B0C9}"/>
              </a:ext>
            </a:extLst>
          </p:cNvPr>
          <p:cNvSpPr txBox="1"/>
          <p:nvPr/>
        </p:nvSpPr>
        <p:spPr>
          <a:xfrm>
            <a:off x="0" y="106532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(ENEM) Se compararmos a idade do planeta Terra, avaliada em quatro e meio bilhões de anos (4,5∙109 anos), com a de uma pessoa de 45 anos, então, quando começaram a florescer os primeiros vegetais, a Terra já teria 42 anos. Ela só conviveu com o homem moderno nas últimas quatro horas e, há cerca de uma hora, viu-o começar a plantar e a colher. Há menos de um minuto percebeu o ruído de máquinas e de indústrias e, como denuncia uma ONG de defesa do meio ambiente, foi nesses últimos sessenta segundos que se produziu todo o lixo do planeta!</a:t>
            </a:r>
          </a:p>
          <a:p>
            <a:r>
              <a:rPr lang="pt-BR" sz="2800" b="1" dirty="0"/>
              <a:t>O texto permite concluir que a agricultura começou a ser praticada há cerca de</a:t>
            </a:r>
          </a:p>
          <a:p>
            <a:r>
              <a:rPr lang="pt-BR" sz="2800" b="1" dirty="0"/>
              <a:t>a) 4.550 anos.</a:t>
            </a:r>
          </a:p>
          <a:p>
            <a:r>
              <a:rPr lang="pt-BR" sz="2800" b="1" dirty="0"/>
              <a:t>b) 7.000 anos.</a:t>
            </a:r>
          </a:p>
          <a:p>
            <a:r>
              <a:rPr lang="pt-BR" sz="2800" b="1" dirty="0"/>
              <a:t>c) 900 anos.</a:t>
            </a:r>
          </a:p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10.000 anos.</a:t>
            </a:r>
          </a:p>
          <a:p>
            <a:r>
              <a:rPr lang="pt-BR" sz="2800" b="1" dirty="0"/>
              <a:t>e) 68.000 anos.</a:t>
            </a:r>
          </a:p>
        </p:txBody>
      </p:sp>
    </p:spTree>
    <p:extLst>
      <p:ext uri="{BB962C8B-B14F-4D97-AF65-F5344CB8AC3E}">
        <p14:creationId xmlns:p14="http://schemas.microsoft.com/office/powerpoint/2010/main" val="395894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43063B5-F12B-4D85-B747-DF32FA0EC2AB}"/>
              </a:ext>
            </a:extLst>
          </p:cNvPr>
          <p:cNvSpPr txBox="1"/>
          <p:nvPr/>
        </p:nvSpPr>
        <p:spPr>
          <a:xfrm>
            <a:off x="0" y="79899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4,5 Bilhões de anos</a:t>
            </a:r>
          </a:p>
          <a:p>
            <a:r>
              <a:rPr lang="pt-BR" sz="4000" b="1" dirty="0"/>
              <a:t>45 anos da pessoa</a:t>
            </a:r>
          </a:p>
          <a:p>
            <a:r>
              <a:rPr lang="pt-BR" sz="4000" b="1" dirty="0"/>
              <a:t>apenas em 1h foi iniciado a agricultura</a:t>
            </a:r>
          </a:p>
          <a:p>
            <a:r>
              <a:rPr lang="pt-BR" sz="4000" b="1" dirty="0"/>
              <a:t>1 ano é 0,1 Bilhões de anos</a:t>
            </a:r>
          </a:p>
          <a:p>
            <a:r>
              <a:rPr lang="pt-BR" sz="4000" b="1" dirty="0"/>
              <a:t>1 ano = 365 dias</a:t>
            </a:r>
          </a:p>
          <a:p>
            <a:r>
              <a:rPr lang="pt-BR" sz="4000" b="1" dirty="0"/>
              <a:t>365*24= 8760 horas</a:t>
            </a:r>
          </a:p>
          <a:p>
            <a:r>
              <a:rPr lang="pt-BR" sz="4000" b="1" dirty="0"/>
              <a:t>8760h - 0.1B</a:t>
            </a:r>
          </a:p>
          <a:p>
            <a:r>
              <a:rPr lang="pt-BR" sz="4000" b="1" dirty="0"/>
              <a:t>1h        - X</a:t>
            </a:r>
          </a:p>
          <a:p>
            <a:r>
              <a:rPr lang="pt-BR" sz="4000" b="1" dirty="0"/>
              <a:t>x=10^8/8760</a:t>
            </a:r>
          </a:p>
          <a:p>
            <a:r>
              <a:rPr lang="pt-BR" sz="4000" b="1" dirty="0"/>
              <a:t>x=10^8/8760</a:t>
            </a:r>
          </a:p>
          <a:p>
            <a:r>
              <a:rPr lang="pt-BR" sz="4000" b="1" dirty="0"/>
              <a:t>fica como aproximadamente 11415 anos</a:t>
            </a:r>
          </a:p>
        </p:txBody>
      </p:sp>
    </p:spTree>
    <p:extLst>
      <p:ext uri="{BB962C8B-B14F-4D97-AF65-F5344CB8AC3E}">
        <p14:creationId xmlns:p14="http://schemas.microsoft.com/office/powerpoint/2010/main" val="251189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7821792-4C65-4424-95F4-BAAE223F4CBA}"/>
              </a:ext>
            </a:extLst>
          </p:cNvPr>
          <p:cNvSpPr txBox="1"/>
          <p:nvPr/>
        </p:nvSpPr>
        <p:spPr>
          <a:xfrm>
            <a:off x="0" y="79899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Sobre o surgimento da agricultura pode-se afirmar que:</a:t>
            </a:r>
          </a:p>
          <a:p>
            <a:endParaRPr lang="pt-BR" sz="3200" b="1" dirty="0"/>
          </a:p>
          <a:p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Não é possível precisar um local exato para seu surgimento já que as diferentes espécies de hominídeos a desenvolveram de forma quase simultânea.</a:t>
            </a:r>
          </a:p>
          <a:p>
            <a:r>
              <a:rPr lang="pt-BR" sz="3200" b="1" dirty="0"/>
              <a:t>b) As primeiras espécies de plantas a serem domesticadas foram a cevada, laranja e algodão.</a:t>
            </a:r>
          </a:p>
          <a:p>
            <a:r>
              <a:rPr lang="pt-BR" sz="3200" b="1" dirty="0"/>
              <a:t>c) Com a agricultura, as sociedades humanas conheceram maior mobilidade, pois sua consequência direta foi o comércio de excedentes.</a:t>
            </a:r>
          </a:p>
          <a:p>
            <a:r>
              <a:rPr lang="pt-BR" sz="3200" b="1" dirty="0"/>
              <a:t>d) O trabalho começou a ser dividido por gêneros e daí surgem também os primeiros registros de escravidão.</a:t>
            </a:r>
          </a:p>
        </p:txBody>
      </p:sp>
    </p:spTree>
    <p:extLst>
      <p:ext uri="{BB962C8B-B14F-4D97-AF65-F5344CB8AC3E}">
        <p14:creationId xmlns:p14="http://schemas.microsoft.com/office/powerpoint/2010/main" val="119574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41EC97E-22CF-4F8A-BC11-504BAC8F56A0}"/>
              </a:ext>
            </a:extLst>
          </p:cNvPr>
          <p:cNvSpPr txBox="1"/>
          <p:nvPr/>
        </p:nvSpPr>
        <p:spPr>
          <a:xfrm>
            <a:off x="0" y="3749457"/>
            <a:ext cx="122630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(UFPEL) Analisando a linha do tempo, no período que vai do surgimento do homem até o desenvolvimento da agricultura, encontra-se a fase </a:t>
            </a:r>
          </a:p>
          <a:p>
            <a:r>
              <a:rPr lang="pt-BR" sz="2800" b="1" dirty="0"/>
              <a:t> a) Neolítica.</a:t>
            </a:r>
          </a:p>
          <a:p>
            <a:r>
              <a:rPr lang="pt-BR" sz="2800" b="1" dirty="0"/>
              <a:t> b) da invenção da escrita.</a:t>
            </a:r>
          </a:p>
          <a:p>
            <a:r>
              <a:rPr lang="pt-BR" sz="2800" b="1" dirty="0"/>
              <a:t> c) dos Metais.</a:t>
            </a:r>
          </a:p>
          <a:p>
            <a:r>
              <a:rPr lang="pt-BR" sz="2800" b="1" dirty="0"/>
              <a:t> d) da Antiguidade.</a:t>
            </a:r>
          </a:p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e) Paleolítica.</a:t>
            </a:r>
          </a:p>
        </p:txBody>
      </p:sp>
      <p:pic>
        <p:nvPicPr>
          <p:cNvPr id="4" name="Imagem 3" descr="Diagrama&#10;&#10;Descrição gerada automaticamente">
            <a:extLst>
              <a:ext uri="{FF2B5EF4-FFF2-40B4-BE49-F238E27FC236}">
                <a16:creationId xmlns:a16="http://schemas.microsoft.com/office/drawing/2014/main" id="{6B929E59-8542-4D9E-B250-1D8520BC9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05" y="0"/>
            <a:ext cx="5618595" cy="368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2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D301F12-112E-47E2-93C9-48D52E5995B1}"/>
              </a:ext>
            </a:extLst>
          </p:cNvPr>
          <p:cNvSpPr txBox="1"/>
          <p:nvPr/>
        </p:nvSpPr>
        <p:spPr>
          <a:xfrm>
            <a:off x="0" y="0"/>
            <a:ext cx="12192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(</a:t>
            </a:r>
            <a:r>
              <a:rPr lang="pt-BR" sz="2800" b="1" dirty="0" err="1"/>
              <a:t>Udesc</a:t>
            </a:r>
            <a:r>
              <a:rPr lang="pt-BR" sz="2800" b="1" dirty="0"/>
              <a:t>) – O estudo da Pré-História abrange um longo período da história humana. Uma das periodizações mais conhecidas distingue pelo menos dois grandes períodos. Sobre esses períodos e suas distinções, é incorreto afirmar: </a:t>
            </a:r>
          </a:p>
          <a:p>
            <a:endParaRPr lang="pt-BR" sz="2800" b="1" dirty="0"/>
          </a:p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No período denominado como neolítico dá-se a descoberta e o controle do fogo, uma das maiores conquistas desse período, que permitiu aos seres humanos a fundição dos metais. </a:t>
            </a:r>
          </a:p>
          <a:p>
            <a:r>
              <a:rPr lang="pt-BR" sz="2800" b="1" dirty="0"/>
              <a:t>b) De modo bem geral, o período paleolítico está para as sociedades de caçadores-coletores assim como o período neolítico está para a agricultura e a criação de animais. </a:t>
            </a:r>
          </a:p>
          <a:p>
            <a:r>
              <a:rPr lang="pt-BR" sz="2800" b="1" dirty="0"/>
              <a:t>c) Tanto o termo paleolítico quanto o neolítico referem-se à forma de tratamento da pedra. </a:t>
            </a:r>
          </a:p>
          <a:p>
            <a:r>
              <a:rPr lang="pt-BR" sz="2800" b="1" dirty="0"/>
              <a:t>d) O período denominado como paleolítico se inicia há aproximadamente 4 milhões de anos, e se estende até cerca de 10000 anos. </a:t>
            </a:r>
          </a:p>
          <a:p>
            <a:r>
              <a:rPr lang="pt-BR" sz="2800" b="1" dirty="0"/>
              <a:t>e) O período denominado como neolítico se inicia há aproximadamente 8000 a.C. e se estende até, aproximadamente, 4000 a.C.</a:t>
            </a:r>
          </a:p>
        </p:txBody>
      </p:sp>
    </p:spTree>
    <p:extLst>
      <p:ext uri="{BB962C8B-B14F-4D97-AF65-F5344CB8AC3E}">
        <p14:creationId xmlns:p14="http://schemas.microsoft.com/office/powerpoint/2010/main" val="343215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624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UCB - Paulo Sfelix</dc:creator>
  <cp:lastModifiedBy>UCB - Paulo Sfelix</cp:lastModifiedBy>
  <cp:revision>8</cp:revision>
  <dcterms:created xsi:type="dcterms:W3CDTF">2021-02-08T01:56:21Z</dcterms:created>
  <dcterms:modified xsi:type="dcterms:W3CDTF">2024-12-11T00:29:14Z</dcterms:modified>
</cp:coreProperties>
</file>